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24" r:id="rId5"/>
    <p:sldId id="302" r:id="rId6"/>
    <p:sldId id="315" r:id="rId7"/>
    <p:sldId id="327" r:id="rId8"/>
    <p:sldId id="325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45" r:id="rId21"/>
    <p:sldId id="339" r:id="rId22"/>
    <p:sldId id="340" r:id="rId23"/>
    <p:sldId id="341" r:id="rId24"/>
    <p:sldId id="346" r:id="rId25"/>
    <p:sldId id="342" r:id="rId26"/>
    <p:sldId id="343" r:id="rId27"/>
    <p:sldId id="344" r:id="rId28"/>
    <p:sldId id="314" r:id="rId29"/>
    <p:sldId id="326" r:id="rId30"/>
    <p:sldId id="304" r:id="rId31"/>
    <p:sldId id="31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95033" autoAdjust="0"/>
  </p:normalViewPr>
  <p:slideViewPr>
    <p:cSldViewPr snapToGrid="0">
      <p:cViewPr varScale="1">
        <p:scale>
          <a:sx n="90" d="100"/>
          <a:sy n="90" d="100"/>
        </p:scale>
        <p:origin x="216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9/12/2024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9/12/2024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Bank Customer Loan Prediction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ixabay.com/sk/agenda-pero-2297709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mailto:ngo.tuan12@gmail.com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partment-architecture-buildings-business-425047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menia.eregulations.org/Contacts?l=e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indyness.tistory.com/entry/%ED%8C%8C%ED%8B%B0-%EB%B6%95%EB%B6%95-%EC%A6%90%EA%B1%B0%EC%9A%B4-%EC%9D%B4%EB%B2%A4%ED%8A%B8%EC%99%80-%ED%98%9C%ED%83%9D-%EC%86%8C%EC%8B%9D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rantiswalke/bank-personal-loan-modellin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technics-computer-technology-internet-design-3d-web-digital-wallpaper-ovzi/download/1366x768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5" y="2576760"/>
            <a:ext cx="4423377" cy="1695637"/>
          </a:xfrm>
        </p:spPr>
        <p:txBody>
          <a:bodyPr/>
          <a:lstStyle/>
          <a:p>
            <a:r>
              <a:rPr lang="en-US" dirty="0"/>
              <a:t>Bank Customer</a:t>
            </a:r>
            <a:r>
              <a:rPr lang="en-US" sz="4800" dirty="0"/>
              <a:t> Loan Prediction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mining final project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2816" y="3938973"/>
            <a:ext cx="3475658" cy="2241553"/>
          </a:xfrm>
        </p:spPr>
        <p:txBody>
          <a:bodyPr/>
          <a:lstStyle/>
          <a:p>
            <a:pPr algn="l"/>
            <a:r>
              <a:rPr lang="en-US" sz="1400" dirty="0"/>
              <a:t>Students: </a:t>
            </a:r>
          </a:p>
          <a:p>
            <a:pPr algn="l"/>
            <a:r>
              <a:rPr lang="en-US" sz="1400" dirty="0"/>
              <a:t>1. Ngô Anh </a:t>
            </a:r>
            <a:r>
              <a:rPr lang="en-US" sz="1400" dirty="0" err="1"/>
              <a:t>Tuấn</a:t>
            </a:r>
            <a:endParaRPr lang="en-US" sz="1400" dirty="0"/>
          </a:p>
          <a:p>
            <a:pPr algn="l"/>
            <a:r>
              <a:rPr lang="en-US" sz="1400" dirty="0"/>
              <a:t>2. Nguyễn </a:t>
            </a:r>
            <a:r>
              <a:rPr lang="en-US" sz="1400" dirty="0" err="1"/>
              <a:t>Mạnh</a:t>
            </a:r>
            <a:r>
              <a:rPr lang="en-US" sz="1400" dirty="0"/>
              <a:t> </a:t>
            </a:r>
            <a:r>
              <a:rPr lang="en-US" sz="1400" dirty="0" err="1"/>
              <a:t>Cường</a:t>
            </a:r>
            <a:endParaRPr lang="en-US" sz="1400" dirty="0"/>
          </a:p>
          <a:p>
            <a:pPr algn="l"/>
            <a:r>
              <a:rPr lang="en-US" sz="1400" dirty="0"/>
              <a:t>3. Hoàng Thái </a:t>
            </a:r>
            <a:r>
              <a:rPr lang="en-US" sz="1400" dirty="0" err="1"/>
              <a:t>Sơn</a:t>
            </a:r>
            <a:endParaRPr lang="en-US" sz="1400" dirty="0"/>
          </a:p>
          <a:p>
            <a:r>
              <a:rPr lang="en-US" sz="1400" dirty="0"/>
              <a:t>Teacher: </a:t>
            </a:r>
            <a:r>
              <a:rPr lang="en-US" sz="1400" dirty="0" err="1"/>
              <a:t>Đoàn</a:t>
            </a:r>
            <a:r>
              <a:rPr lang="en-US" sz="1400" dirty="0"/>
              <a:t> </a:t>
            </a:r>
            <a:r>
              <a:rPr lang="en-US" sz="1400" dirty="0" err="1"/>
              <a:t>Nhật</a:t>
            </a:r>
            <a:r>
              <a:rPr lang="en-US" sz="1400" dirty="0"/>
              <a:t> Quang</a:t>
            </a:r>
          </a:p>
          <a:p>
            <a:r>
              <a:rPr lang="en-US" sz="1400" dirty="0"/>
              <a:t>December 09, 2024</a:t>
            </a:r>
          </a:p>
          <a:p>
            <a:pPr algn="l"/>
            <a:endParaRPr lang="en-US" sz="1400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C88FD-DD40-5D8B-E97C-7B7CE7BF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4180-608E-621F-477E-FA5EDE8C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424" y="127592"/>
            <a:ext cx="9615152" cy="659217"/>
          </a:xfrm>
        </p:spPr>
        <p:txBody>
          <a:bodyPr anchor="t"/>
          <a:lstStyle/>
          <a:p>
            <a:r>
              <a:rPr lang="en-US" dirty="0"/>
              <a:t>Visualization Data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9B2ACE2C-2C13-D66F-EC09-FF90382D22F1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C2BF6-A661-95B7-9837-C8C5E1F8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24" y="1904238"/>
            <a:ext cx="9615152" cy="392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68A4A-0463-5E0B-54B8-997BFF1A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9CA4A5-F258-E848-C86C-3A34929A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5115"/>
            <a:ext cx="10006488" cy="493309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869721-C451-C394-E3FA-510E2AC7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92"/>
            <a:ext cx="10006488" cy="659217"/>
          </a:xfrm>
        </p:spPr>
        <p:txBody>
          <a:bodyPr anchor="t"/>
          <a:lstStyle/>
          <a:p>
            <a:r>
              <a:rPr lang="en-US" dirty="0"/>
              <a:t>Visualization Data</a:t>
            </a:r>
          </a:p>
        </p:txBody>
      </p:sp>
    </p:spTree>
    <p:extLst>
      <p:ext uri="{BB962C8B-B14F-4D97-AF65-F5344CB8AC3E}">
        <p14:creationId xmlns:p14="http://schemas.microsoft.com/office/powerpoint/2010/main" val="1363488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C10E0-4938-6AC6-1D3C-B8AFA941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D8B0B95-0AB0-8A37-B39A-85D3214D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92"/>
            <a:ext cx="10006488" cy="659217"/>
          </a:xfrm>
        </p:spPr>
        <p:txBody>
          <a:bodyPr anchor="t"/>
          <a:lstStyle/>
          <a:p>
            <a:r>
              <a:rPr lang="en-US" dirty="0"/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5DFEE-CA44-1546-8B3F-435F20C34D18}"/>
              </a:ext>
            </a:extLst>
          </p:cNvPr>
          <p:cNvSpPr txBox="1"/>
          <p:nvPr/>
        </p:nvSpPr>
        <p:spPr>
          <a:xfrm>
            <a:off x="547294" y="1110977"/>
            <a:ext cx="5683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 matrix between data fields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Fields ‘Age' and ‘Experience' have similar correlation values so we will remove them from the classification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07AEE-1B8D-9E11-F6B0-56E94D03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795" y="1110977"/>
            <a:ext cx="5300911" cy="49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3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9625B-EFF6-EA59-27BF-88E49AF16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FA1A6C6-2C2D-10C4-077D-0A5DFE9B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92"/>
            <a:ext cx="10006488" cy="659217"/>
          </a:xfrm>
        </p:spPr>
        <p:txBody>
          <a:bodyPr anchor="t"/>
          <a:lstStyle/>
          <a:p>
            <a:r>
              <a:rPr lang="en-US" dirty="0"/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D4B48-D20B-5E42-E1BE-3AF2557AEA4E}"/>
              </a:ext>
            </a:extLst>
          </p:cNvPr>
          <p:cNvSpPr txBox="1"/>
          <p:nvPr/>
        </p:nvSpPr>
        <p:spPr>
          <a:xfrm>
            <a:off x="1346791" y="765544"/>
            <a:ext cx="1000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columns</a:t>
            </a: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Experience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Scatter graph 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of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7D8A7-99FF-32A0-4605-018506F1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91" y="1164101"/>
            <a:ext cx="9066028" cy="50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4BE9D-C8A1-1F27-C976-4C05CA23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56F65F1E-2C64-A778-311C-0E997A5206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94470B-1955-5C34-A126-9D4C21B37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2EA9A54-68E0-B97C-2885-3B9F562D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8" y="2581181"/>
            <a:ext cx="3924934" cy="1695637"/>
          </a:xfrm>
        </p:spPr>
        <p:txBody>
          <a:bodyPr/>
          <a:lstStyle/>
          <a:p>
            <a:pPr algn="ctr"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Modeling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29071-F522-8CC5-7E23-CD1D93242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B0C9CD-3037-2D57-9F14-C316CA009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1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07F0-63CD-36C7-9852-FA125C51A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E695-270E-5850-7A84-98D957AA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Implementation Steps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8CE1D16E-2EDA-EA6C-AF1A-74BDF4B9495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06CC5B97-A00D-2D97-7492-5CE2203C465D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C40EE-7DC9-1B10-6FAB-0336EC62D1F9}"/>
              </a:ext>
            </a:extLst>
          </p:cNvPr>
          <p:cNvSpPr txBox="1"/>
          <p:nvPr/>
        </p:nvSpPr>
        <p:spPr>
          <a:xfrm>
            <a:off x="660400" y="1221313"/>
            <a:ext cx="74557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Split data into train/test sets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Scale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model with cross-validation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Evaluate model using metrics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Precision, Recall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F1-score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 curve &amp; AUC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Tune hyperparameters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Compare results between models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32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53E3-4C9F-827A-7112-7C58A0A7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F5D8-CDEF-9EDF-EEF4-FE010DA4A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sz="4200" dirty="0"/>
              <a:t>Data Initialization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EB90150B-A1CE-7FF8-794E-D8436DCEB89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C8FD4-C78F-7B7A-370A-B59863BFB1AA}"/>
              </a:ext>
            </a:extLst>
          </p:cNvPr>
          <p:cNvSpPr txBox="1"/>
          <p:nvPr/>
        </p:nvSpPr>
        <p:spPr>
          <a:xfrm>
            <a:off x="660400" y="1033700"/>
            <a:ext cx="30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Data after preprocessing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Initialize X set and y set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Split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4C0C65-E52C-86A2-142E-2AD6AC09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91" y="1033700"/>
            <a:ext cx="5493032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5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AA548-FD25-A799-8ED3-C1FBFDC3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4E90C032-6CAE-A1A6-1C48-2BC30221CD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3C0455-D2BD-6938-2B6F-D3A6EA38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6F5EEA-F49B-B84B-5819-6DE61554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02" y="3082561"/>
            <a:ext cx="4007183" cy="692878"/>
          </a:xfrm>
        </p:spPr>
        <p:txBody>
          <a:bodyPr/>
          <a:lstStyle/>
          <a:p>
            <a:pPr rtl="0" eaLnBrk="1" latinLnBrk="0" hangingPunct="1"/>
            <a:r>
              <a:rPr lang="en-US" sz="36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Logistic Regression</a:t>
            </a:r>
            <a:br>
              <a:rPr lang="en-US" sz="36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36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Model</a:t>
            </a:r>
            <a:endParaRPr lang="en-US" sz="4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BFB8E62-CBF9-A573-0470-A4799786B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CEE65F-AB95-1BB8-87EB-80B8BECE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2F0705-C57A-55BA-6D02-AF14D667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3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D784D-696B-1FC6-BFAA-A67C0C89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153B-FE72-3A59-2B07-F434BC8A2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Logistic Regression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32DB682A-29D1-C90B-13F4-41A7F71E55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8349D6-4571-4F47-E3E3-2A5AA59390E3}"/>
              </a:ext>
            </a:extLst>
          </p:cNvPr>
          <p:cNvSpPr txBox="1"/>
          <p:nvPr/>
        </p:nvSpPr>
        <p:spPr>
          <a:xfrm>
            <a:off x="660400" y="1033700"/>
            <a:ext cx="30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Scale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Initialize X trained dataset and X test dataset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EB196-5D3C-CF48-1CC8-7F3C4033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76" y="877334"/>
            <a:ext cx="5969307" cy="56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C1DD8-5E30-A9A0-E0A0-50830B389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047A-7E5B-0506-0A60-586C5FE3F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Tunning LR hyper params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58C6564D-BA5A-E88C-545A-E83DBBBBAF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62E11-7D39-580F-E4A7-BA77C4A65158}"/>
              </a:ext>
            </a:extLst>
          </p:cNvPr>
          <p:cNvSpPr txBox="1"/>
          <p:nvPr/>
        </p:nvSpPr>
        <p:spPr>
          <a:xfrm>
            <a:off x="660400" y="1033700"/>
            <a:ext cx="3092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GridSearchCV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tunner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8CCBF-19AE-FD19-F37F-A3C9389D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03" y="1033700"/>
            <a:ext cx="3918151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and Motivation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Experiments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Evaluation and discussion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340" r="15340"/>
          <a:stretch/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C5E31-D2EF-EBA5-63EF-F2CFC0E8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7278-4AF6-10E6-37D6-6A0EA4F1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Best Logistic Regression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0A6596A3-267B-EB10-4335-A1FEFAB692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335BB7-0862-ACE7-FE7D-D6F68E702F9E}"/>
              </a:ext>
            </a:extLst>
          </p:cNvPr>
          <p:cNvSpPr txBox="1"/>
          <p:nvPr/>
        </p:nvSpPr>
        <p:spPr>
          <a:xfrm>
            <a:off x="660400" y="1033700"/>
            <a:ext cx="3092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Model Metrics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Accuracy: 0.9500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Precision: 0.8481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Recall: 0.6381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F1-Score: 0.7283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0.9562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4E9B9-7296-12F8-9BDC-167AADE96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787" y="958723"/>
            <a:ext cx="4394426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10B047-1034-1C4B-C43D-FF38619A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3B735A5-B2EE-3C39-9619-BE3BF61586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A714977-04EE-341E-4CA0-93ED3C9A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53D339-9632-B640-8B06-1972B4C0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02" y="3082561"/>
            <a:ext cx="4007183" cy="1461086"/>
          </a:xfrm>
        </p:spPr>
        <p:txBody>
          <a:bodyPr/>
          <a:lstStyle/>
          <a:p>
            <a:pPr rtl="0" eaLnBrk="1" latinLnBrk="0" hangingPunct="1"/>
            <a: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KNN</a:t>
            </a:r>
            <a:b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Model</a:t>
            </a:r>
            <a:endParaRPr lang="en-US" sz="4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B3A4DD-D074-207A-85DB-16858FF47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AD7657-4CD5-1EC2-0C6E-9851AF17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A677DD-0B6E-1BCE-1FB5-F6231A418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6055-2735-ED82-04F1-75F16E4BD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D4EB-3935-6578-D276-AB6EC8EE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KNN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62DE2310-A5F1-60F1-85AA-A5A2492C3D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B7F97-5069-91F7-C5C3-3A01835DE3F3}"/>
              </a:ext>
            </a:extLst>
          </p:cNvPr>
          <p:cNvSpPr txBox="1"/>
          <p:nvPr/>
        </p:nvSpPr>
        <p:spPr>
          <a:xfrm>
            <a:off x="660400" y="1033700"/>
            <a:ext cx="309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Scale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Metrics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53E01-0B23-BED1-B8BA-DF0277F0A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51" y="757259"/>
            <a:ext cx="5969307" cy="56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2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E7E27-C4D1-EE0C-C4C3-920A94A69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953-BA27-E76A-2487-FFB8EB6B8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Tunning KNN hyper params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990BEF9C-896C-B0FC-596F-01BAD66539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366E9-9F5F-C673-8832-AD31766A8006}"/>
              </a:ext>
            </a:extLst>
          </p:cNvPr>
          <p:cNvSpPr txBox="1"/>
          <p:nvPr/>
        </p:nvSpPr>
        <p:spPr>
          <a:xfrm>
            <a:off x="660400" y="1033700"/>
            <a:ext cx="3092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Initialization KNN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tunner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30697-DC3D-1D20-4628-616FB202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23" y="840966"/>
            <a:ext cx="4915153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40408-4BEA-5045-99B9-BE3B86649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69C2-A995-7F11-59BE-6725E738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Best KNN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AEC17F65-E03B-F3A9-C9EE-2E5197D8C47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7A6B6-3D9F-CA61-6538-F6705FBA22A1}"/>
              </a:ext>
            </a:extLst>
          </p:cNvPr>
          <p:cNvSpPr txBox="1"/>
          <p:nvPr/>
        </p:nvSpPr>
        <p:spPr>
          <a:xfrm>
            <a:off x="660400" y="1033700"/>
            <a:ext cx="3092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Model Metrics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Accuracy: 0.9800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Precision: 0.9670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Recall: 0.8381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F1-Score: 0.8980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0.9449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3EF30-CBD0-7798-3926-8A4609F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344" y="777738"/>
            <a:ext cx="509931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09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29116" y="161861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55351" y="161861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Comparison Results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18505" y="191884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0797" y="191884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3357869" y="175141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LR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7807461" y="175141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KNN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2605597" y="2699379"/>
            <a:ext cx="2085110" cy="1858444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Best metrics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Accuracy: 0.9500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Precision: 0.8481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Recall: 0.6381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F1-Score: 0.7283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ROC AUC: 0.9562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7151826" y="2699379"/>
            <a:ext cx="2085110" cy="1858444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Best metrics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cs typeface="Biome Light" panose="020B0303030204020804" pitchFamily="34" charset="0"/>
              </a:rPr>
              <a:t>Accuracy: 0.9800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cs typeface="Biome Light" panose="020B0303030204020804" pitchFamily="34" charset="0"/>
              </a:rPr>
              <a:t>Precision: 0.9670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cs typeface="Biome Light" panose="020B0303030204020804" pitchFamily="34" charset="0"/>
              </a:rPr>
              <a:t>Recall: 0.8381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cs typeface="Biome Light" panose="020B0303030204020804" pitchFamily="34" charset="0"/>
              </a:rPr>
              <a:t>F1-Score: 0.8980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400" dirty="0">
                <a:cs typeface="Biome Light" panose="020B0303030204020804" pitchFamily="34" charset="0"/>
              </a:rPr>
              <a:t>ROC AUC: 0.9449</a:t>
            </a: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02" y="3082561"/>
            <a:ext cx="4007183" cy="692878"/>
          </a:xfrm>
        </p:spPr>
        <p:txBody>
          <a:bodyPr/>
          <a:lstStyle/>
          <a:p>
            <a:pPr rtl="0" eaLnBrk="1" latinLnBrk="0" hangingPunct="1"/>
            <a: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DISCUSSION</a:t>
            </a:r>
            <a:endParaRPr lang="en-US" sz="4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 Members</a:t>
            </a: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6897" b="6897"/>
          <a:stretch/>
        </p:blipFill>
        <p:spPr>
          <a:xfrm>
            <a:off x="2860742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34303" y="4172761"/>
            <a:ext cx="2139696" cy="344312"/>
          </a:xfrm>
        </p:spPr>
        <p:txBody>
          <a:bodyPr/>
          <a:lstStyle/>
          <a:p>
            <a:r>
              <a:rPr lang="en-US" dirty="0"/>
              <a:t>Ngô Anh </a:t>
            </a:r>
            <a:r>
              <a:rPr lang="en-US" dirty="0" err="1"/>
              <a:t>Tuấn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4304" y="4588259"/>
            <a:ext cx="2139696" cy="344312"/>
          </a:xfrm>
        </p:spPr>
        <p:txBody>
          <a:bodyPr/>
          <a:lstStyle/>
          <a:p>
            <a:r>
              <a:rPr lang="en-US" dirty="0"/>
              <a:t>Member</a:t>
            </a:r>
          </a:p>
        </p:txBody>
      </p:sp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t="6897" b="6897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7060" y="4172761"/>
            <a:ext cx="2570169" cy="344312"/>
          </a:xfrm>
        </p:spPr>
        <p:txBody>
          <a:bodyPr/>
          <a:lstStyle/>
          <a:p>
            <a:r>
              <a:rPr lang="en-US" dirty="0"/>
              <a:t>Nguyễn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Cường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Member</a:t>
            </a:r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6897" b="6897"/>
          <a:stretch/>
        </p:blipFill>
        <p:spPr>
          <a:xfrm>
            <a:off x="7928528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01173" y="4172761"/>
            <a:ext cx="2139696" cy="344312"/>
          </a:xfrm>
        </p:spPr>
        <p:txBody>
          <a:bodyPr/>
          <a:lstStyle/>
          <a:p>
            <a:r>
              <a:rPr lang="en-US" dirty="0"/>
              <a:t>Hoàng Thái </a:t>
            </a:r>
            <a:r>
              <a:rPr lang="en-US" dirty="0" err="1"/>
              <a:t>Sơn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01174" y="4588259"/>
            <a:ext cx="2139696" cy="344312"/>
          </a:xfrm>
        </p:spPr>
        <p:txBody>
          <a:bodyPr/>
          <a:lstStyle/>
          <a:p>
            <a:r>
              <a:rPr lang="en-US" dirty="0"/>
              <a:t>Member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739464" cy="759470"/>
          </a:xfrm>
        </p:spPr>
        <p:txBody>
          <a:bodyPr/>
          <a:lstStyle/>
          <a:p>
            <a:r>
              <a:rPr lang="en-US" dirty="0"/>
              <a:t>Contact</a:t>
            </a:r>
          </a:p>
          <a:p>
            <a:r>
              <a:rPr lang="en-US" dirty="0">
                <a:hlinkClick r:id="rId2"/>
              </a:rPr>
              <a:t>&lt;Ngô Anh </a:t>
            </a:r>
            <a:r>
              <a:rPr lang="en-US" dirty="0" err="1">
                <a:hlinkClick r:id="rId2"/>
              </a:rPr>
              <a:t>Tuấn</a:t>
            </a:r>
            <a:r>
              <a:rPr lang="en-US" dirty="0">
                <a:hlinkClick r:id="rId2"/>
              </a:rPr>
              <a:t>&gt;ngo.tuan12@gmail.com</a:t>
            </a:r>
            <a:r>
              <a:rPr lang="en-US" dirty="0"/>
              <a:t> 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429828" cy="830997"/>
          </a:xfrm>
        </p:spPr>
        <p:txBody>
          <a:bodyPr/>
          <a:lstStyle/>
          <a:p>
            <a:r>
              <a:rPr lang="en-US" sz="3600" dirty="0"/>
              <a:t>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372" y="2044700"/>
            <a:ext cx="5967228" cy="35607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Predicting customers' loan borrowing capability is a crucial task for banks and financial institutions. ​</a:t>
            </a:r>
          </a:p>
          <a:p>
            <a:pPr marL="0" indent="0">
              <a:buNone/>
            </a:pPr>
            <a:r>
              <a:rPr lang="en-US" sz="1800" dirty="0"/>
              <a:t>Problems encountered when classifying customer loan capability:</a:t>
            </a:r>
          </a:p>
          <a:p>
            <a:r>
              <a:rPr lang="en-US" sz="1600" dirty="0"/>
              <a:t>Increased risk of bad debt due to incorrect assessment of repayment ability</a:t>
            </a:r>
            <a:endParaRPr lang="vi-VN" sz="1600" dirty="0"/>
          </a:p>
          <a:p>
            <a:r>
              <a:rPr lang="en-US" sz="1600" dirty="0"/>
              <a:t>Waste of marketing resources when targeting wrong customers</a:t>
            </a:r>
            <a:endParaRPr lang="vi-VN" sz="1600" dirty="0"/>
          </a:p>
          <a:p>
            <a:r>
              <a:rPr lang="vi-VN" sz="1600" dirty="0"/>
              <a:t> </a:t>
            </a:r>
            <a:r>
              <a:rPr lang="en-US" sz="1600" dirty="0"/>
              <a:t>Impact on bank's reputation and brand</a:t>
            </a:r>
            <a:endParaRPr lang="vi-VN" sz="1600" dirty="0"/>
          </a:p>
          <a:p>
            <a:r>
              <a:rPr lang="vi-VN" sz="1600" dirty="0"/>
              <a:t> </a:t>
            </a:r>
            <a:r>
              <a:rPr lang="en-US" sz="1600" dirty="0"/>
              <a:t>Increased debt management and processing costs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117" r="19117"/>
          <a:stretch/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9EA2C-A112-AFFB-6249-B3EF86CE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07FD47-012C-B921-CD48-19433979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429828" cy="830997"/>
          </a:xfrm>
        </p:spPr>
        <p:txBody>
          <a:bodyPr/>
          <a:lstStyle/>
          <a:p>
            <a:r>
              <a:rPr lang="en-US" sz="3600" dirty="0"/>
              <a:t>Motivation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6B9056-C11F-D88A-0096-3FBB78E5B1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372" y="2044700"/>
            <a:ext cx="5967228" cy="35607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Benefits achieved when solving the problem</a:t>
            </a:r>
            <a:r>
              <a:rPr lang="en-US" dirty="0"/>
              <a:t>: ​</a:t>
            </a:r>
          </a:p>
          <a:p>
            <a:r>
              <a:rPr lang="en-US" sz="1600" dirty="0"/>
              <a:t>Increase lending efficiency</a:t>
            </a:r>
            <a:endParaRPr lang="vi-VN" sz="1600" dirty="0"/>
          </a:p>
          <a:p>
            <a:r>
              <a:rPr lang="en-US" sz="1600" dirty="0"/>
              <a:t>Improve customer service capabilities</a:t>
            </a:r>
            <a:endParaRPr lang="vi-VN" sz="1600" dirty="0"/>
          </a:p>
          <a:p>
            <a:r>
              <a:rPr lang="en-US" sz="1600" dirty="0"/>
              <a:t>Reduce risks during lending process</a:t>
            </a:r>
          </a:p>
          <a:p>
            <a:r>
              <a:rPr lang="en-US" sz="1600" dirty="0"/>
              <a:t>Enhance risk management capabilities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141FC4-09CE-29A5-2D9B-C69096311D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70" r="20470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3F6FF4-EE6C-7478-DF48-7CD623FBF392}"/>
              </a:ext>
            </a:extLst>
          </p:cNvPr>
          <p:cNvSpPr txBox="1"/>
          <p:nvPr/>
        </p:nvSpPr>
        <p:spPr>
          <a:xfrm>
            <a:off x="7090227" y="6179217"/>
            <a:ext cx="4441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armenia.eregulations.org/Contacts?l=en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2507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786" b="7786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8" y="3027805"/>
            <a:ext cx="3924934" cy="802389"/>
          </a:xfrm>
        </p:spPr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Project process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D653B-A732-9A77-A623-9BCFDF011A0E}"/>
              </a:ext>
            </a:extLst>
          </p:cNvPr>
          <p:cNvSpPr txBox="1"/>
          <p:nvPr/>
        </p:nvSpPr>
        <p:spPr>
          <a:xfrm>
            <a:off x="15605" y="6858000"/>
            <a:ext cx="1219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indyness.tistory.com/entry/%ED%8C%8C%ED%8B%B0-%EB%B6%95%EB%B6%95-%EC%A6%90%EA%B1%B0%EC%9A%B4-%EC%9D%B4%EB%B2%A4%ED%8A%B8%EC%99%80-%ED%98%9C%ED%83%9D-%EC%86%8C%EC%8B%9D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57D75-C708-DD93-294C-3D4553674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CE3A-151D-1740-8385-923508DD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Collect data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E2385E1-114B-A13F-DC6B-A6572748A02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0702BD-6C98-0E41-9977-699031C55F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439" y="1057241"/>
            <a:ext cx="8694774" cy="387671"/>
          </a:xfrm>
        </p:spPr>
        <p:txBody>
          <a:bodyPr/>
          <a:lstStyle/>
          <a:p>
            <a:pPr marL="0" indent="0"/>
            <a:r>
              <a:rPr lang="en-US" sz="1600" dirty="0"/>
              <a:t>Dataset </a:t>
            </a:r>
            <a:r>
              <a:rPr lang="en-US" sz="1600" dirty="0">
                <a:hlinkClick r:id="rId3"/>
              </a:rPr>
              <a:t>https://www.kaggle.com/datasets/krantiswalke/bank-personal-loan-modelling</a:t>
            </a:r>
            <a:r>
              <a:rPr lang="en-US" sz="1600" dirty="0"/>
              <a:t> 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D799846-EE15-1AA8-AA37-2C9366623CAF}"/>
              </a:ext>
            </a:extLst>
          </p:cNvPr>
          <p:cNvSpPr txBox="1">
            <a:spLocks/>
          </p:cNvSpPr>
          <p:nvPr/>
        </p:nvSpPr>
        <p:spPr>
          <a:xfrm>
            <a:off x="694439" y="1854676"/>
            <a:ext cx="5061319" cy="416334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1. ID : Customer ID</a:t>
            </a:r>
          </a:p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2. Age : Customer's age in completed years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3. Experience : Years of professional experience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4. Income : Annual income of the customer ($000)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5. ZIP Code : Home Address ZIP code.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6. Family : Family size of the customer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7. </a:t>
            </a:r>
            <a:r>
              <a:rPr lang="en-US" sz="1400" b="0" i="0" dirty="0" err="1">
                <a:solidFill>
                  <a:srgbClr val="3C4043"/>
                </a:solidFill>
                <a:effectLst/>
                <a:latin typeface="inherit"/>
              </a:rPr>
              <a:t>CCAvg</a:t>
            </a: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 : Avg. spending on credit cards per month ($000)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8. Education : Education Level.</a:t>
            </a:r>
            <a:b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</a:b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	“1”: Undergrad;</a:t>
            </a:r>
            <a:b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</a:b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	“2”: Graduate;</a:t>
            </a:r>
            <a:b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</a:b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	“3”: Advanced/Professional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dirty="0">
                <a:solidFill>
                  <a:srgbClr val="3C4043"/>
                </a:solidFill>
                <a:latin typeface="inherit"/>
              </a:rPr>
              <a:t>9. </a:t>
            </a: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Mortgage : Value of house mortgage if any. ($000)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9518E72B-2B6B-5745-9EAF-37DB77DFC3FF}"/>
              </a:ext>
            </a:extLst>
          </p:cNvPr>
          <p:cNvSpPr txBox="1">
            <a:spLocks/>
          </p:cNvSpPr>
          <p:nvPr/>
        </p:nvSpPr>
        <p:spPr>
          <a:xfrm>
            <a:off x="5872495" y="1854675"/>
            <a:ext cx="5061319" cy="416334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10. Personal Loan : Did this customer accept the personal loan offered in the last campaign?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11. Securities Account : Does the customer have a securities account with the bank?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12. CD Account : Does the customer have a certificate of deposit (CD) account with the bank?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13. Online : Does the customer use internet banking facilities?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14. Credit card : Does the customer use a credit card issued by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57877FF-1A05-8F56-BF90-FAD44B31E9AA}"/>
              </a:ext>
            </a:extLst>
          </p:cNvPr>
          <p:cNvSpPr txBox="1">
            <a:spLocks/>
          </p:cNvSpPr>
          <p:nvPr/>
        </p:nvSpPr>
        <p:spPr>
          <a:xfrm>
            <a:off x="697984" y="1535704"/>
            <a:ext cx="8694774" cy="3876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dirty="0"/>
              <a:t>Data structure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701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8D181-63AD-C00A-E4B7-EA3FD6B46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4E19-5609-6F34-3444-A7805E73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System prepare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711598DB-EA8E-AB24-2E2E-727A1C05962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BB534-C1D1-A185-E8E1-6858C54AAB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439" y="1057240"/>
            <a:ext cx="8694774" cy="3139075"/>
          </a:xfrm>
        </p:spPr>
        <p:txBody>
          <a:bodyPr/>
          <a:lstStyle/>
          <a:p>
            <a:pPr marL="0" indent="0"/>
            <a:r>
              <a:rPr lang="en-US" sz="1600" dirty="0"/>
              <a:t>Using Google </a:t>
            </a:r>
            <a:r>
              <a:rPr lang="en-US" sz="1600" dirty="0" err="1"/>
              <a:t>Colab</a:t>
            </a:r>
            <a:r>
              <a:rPr lang="en-US" sz="1600" dirty="0"/>
              <a:t> to develop system</a:t>
            </a:r>
          </a:p>
          <a:p>
            <a:pPr marL="0" indent="0"/>
            <a:r>
              <a:rPr lang="en-US" sz="1600" dirty="0"/>
              <a:t>Language for programming: python  </a:t>
            </a:r>
          </a:p>
          <a:p>
            <a:pPr marL="0" indent="0"/>
            <a:r>
              <a:rPr lang="en-US" sz="1600" dirty="0"/>
              <a:t>Library for data mining</a:t>
            </a: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>
                <a:solidFill>
                  <a:srgbClr val="3C4043"/>
                </a:solidFill>
                <a:latin typeface="inherit"/>
              </a:rPr>
              <a:t>NumPy: Used for computation and matrix processing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 err="1">
                <a:solidFill>
                  <a:srgbClr val="3C4043"/>
                </a:solidFill>
                <a:latin typeface="inherit"/>
              </a:rPr>
              <a:t>Pyplot</a:t>
            </a:r>
            <a:r>
              <a:rPr lang="en-US" sz="1400" b="0" dirty="0">
                <a:solidFill>
                  <a:srgbClr val="3C4043"/>
                </a:solidFill>
                <a:latin typeface="inherit"/>
              </a:rPr>
              <a:t>, Seaborn: Used for data visualization such as boxplot, scatter, histogram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>
                <a:solidFill>
                  <a:srgbClr val="3C4043"/>
                </a:solidFill>
                <a:latin typeface="inherit"/>
              </a:rPr>
              <a:t>Scikit-learn: Used to build models such as KNN, Random Forest, Decision Tree...</a:t>
            </a:r>
          </a:p>
          <a:p>
            <a:pPr marL="0" indent="0"/>
            <a:endParaRPr lang="en-US" sz="1600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042FFF8-8AB6-4C46-8C31-C86B1009EF05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96300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4151D-103C-148B-C766-A9DB2CBBC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EAD2547D-AD40-D958-350E-AB9E8B63FF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" b="10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EE14E1-A959-B290-2E8A-4165EBF56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8FA5AA4-857F-A94F-8C83-99C9F894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8" y="2581181"/>
            <a:ext cx="3924934" cy="1695637"/>
          </a:xfrm>
        </p:spPr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73F3C-7D5D-E8E6-B913-EAE790300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CD6935-0B91-9322-48A2-F43D0AFF5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0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7A1B1-A5F7-AB3A-E80C-EAFE7052B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86F8-CAE3-A0FE-F5AA-117B4EBF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Data preprocessing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D89E386B-71EF-7BF7-4562-5FC19F22176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F92E2B6-E69A-3DE0-8015-A3E96055C050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F8259-7F10-B389-6BA4-FA88902A9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276437"/>
            <a:ext cx="8323062" cy="340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CAF257-7F04-E644-63BE-2EEADD40DB0F}"/>
              </a:ext>
            </a:extLst>
          </p:cNvPr>
          <p:cNvSpPr txBox="1"/>
          <p:nvPr/>
        </p:nvSpPr>
        <p:spPr>
          <a:xfrm>
            <a:off x="660400" y="1171695"/>
            <a:ext cx="7455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label column “Personal Loan”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null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others label column</a:t>
            </a:r>
          </a:p>
        </p:txBody>
      </p:sp>
    </p:spTree>
    <p:extLst>
      <p:ext uri="{BB962C8B-B14F-4D97-AF65-F5344CB8AC3E}">
        <p14:creationId xmlns:p14="http://schemas.microsoft.com/office/powerpoint/2010/main" val="241823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506</TotalTime>
  <Words>699</Words>
  <Application>Microsoft Office PowerPoint</Application>
  <PresentationFormat>Widescreen</PresentationFormat>
  <Paragraphs>139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Biome Light</vt:lpstr>
      <vt:lpstr>Calibri</vt:lpstr>
      <vt:lpstr>Calibri Light</vt:lpstr>
      <vt:lpstr>inherit</vt:lpstr>
      <vt:lpstr>Inter</vt:lpstr>
      <vt:lpstr>Wingdings</vt:lpstr>
      <vt:lpstr>Office Theme</vt:lpstr>
      <vt:lpstr>Bank Customer Loan Prediction</vt:lpstr>
      <vt:lpstr>Agenda</vt:lpstr>
      <vt:lpstr>Problem</vt:lpstr>
      <vt:lpstr>Motivation</vt:lpstr>
      <vt:lpstr>Project process</vt:lpstr>
      <vt:lpstr>Collect data </vt:lpstr>
      <vt:lpstr>System prepare </vt:lpstr>
      <vt:lpstr>Data Analysis</vt:lpstr>
      <vt:lpstr>Data preprocessing </vt:lpstr>
      <vt:lpstr>Visualization Data</vt:lpstr>
      <vt:lpstr>Visualization Data</vt:lpstr>
      <vt:lpstr>Data analysis</vt:lpstr>
      <vt:lpstr>Data analysis</vt:lpstr>
      <vt:lpstr>Modeling Approach</vt:lpstr>
      <vt:lpstr>Implementation Steps </vt:lpstr>
      <vt:lpstr>Data Initialization</vt:lpstr>
      <vt:lpstr>Logistic Regression Model</vt:lpstr>
      <vt:lpstr>Logistic Regression Model</vt:lpstr>
      <vt:lpstr>Tunning LR hyper params</vt:lpstr>
      <vt:lpstr>Best Logistic Regression model</vt:lpstr>
      <vt:lpstr>KNN Model</vt:lpstr>
      <vt:lpstr>KNN Model</vt:lpstr>
      <vt:lpstr>Tunning KNN hyper params</vt:lpstr>
      <vt:lpstr>Best KNN model</vt:lpstr>
      <vt:lpstr>Comparison Results</vt:lpstr>
      <vt:lpstr>DISCUSSION</vt:lpstr>
      <vt:lpstr>Team Members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Ngo Anh Tuan</dc:creator>
  <cp:lastModifiedBy>Ngo Anh Tuan</cp:lastModifiedBy>
  <cp:revision>42</cp:revision>
  <dcterms:created xsi:type="dcterms:W3CDTF">2024-12-06T03:57:53Z</dcterms:created>
  <dcterms:modified xsi:type="dcterms:W3CDTF">2024-12-09T06:05:38Z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